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9" r:id="rId2"/>
    <p:sldId id="288" r:id="rId3"/>
    <p:sldId id="289" r:id="rId4"/>
    <p:sldId id="307" r:id="rId5"/>
    <p:sldId id="304" r:id="rId6"/>
    <p:sldId id="305" r:id="rId7"/>
    <p:sldId id="291" r:id="rId8"/>
    <p:sldId id="297" r:id="rId9"/>
    <p:sldId id="295" r:id="rId10"/>
    <p:sldId id="308" r:id="rId11"/>
    <p:sldId id="309" r:id="rId12"/>
    <p:sldId id="310" r:id="rId13"/>
    <p:sldId id="294" r:id="rId14"/>
    <p:sldId id="296" r:id="rId15"/>
    <p:sldId id="311" r:id="rId16"/>
    <p:sldId id="298" r:id="rId17"/>
    <p:sldId id="281" r:id="rId18"/>
    <p:sldId id="302" r:id="rId19"/>
    <p:sldId id="312" r:id="rId20"/>
    <p:sldId id="290" r:id="rId21"/>
    <p:sldId id="299" r:id="rId22"/>
    <p:sldId id="300" r:id="rId23"/>
    <p:sldId id="301" r:id="rId24"/>
    <p:sldId id="306" r:id="rId25"/>
    <p:sldId id="278" r:id="rId26"/>
    <p:sldId id="272" r:id="rId27"/>
    <p:sldId id="274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000066"/>
    <a:srgbClr val="800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83" autoAdjust="0"/>
    <p:restoredTop sz="88740"/>
  </p:normalViewPr>
  <p:slideViewPr>
    <p:cSldViewPr>
      <p:cViewPr varScale="1">
        <p:scale>
          <a:sx n="140" d="100"/>
          <a:sy n="140" d="100"/>
        </p:scale>
        <p:origin x="27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Relationship Id="rId2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2FC6AA9-97CC-1547-8CC1-6D7EB7E26C1F}" type="datetime1">
              <a:rPr lang="en-US" altLang="en-US"/>
              <a:pPr>
                <a:defRPr/>
              </a:pPr>
              <a:t>12/8/16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274056-1780-BE49-BF8B-C02FB4E8B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813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68D501-1DEE-BD4E-BC4E-5D1F2F44F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7955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131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Expectations </a:t>
            </a:r>
            <a:r>
              <a:rPr lang="en-US" baseline="0" dirty="0" smtClean="0"/>
              <a:t>are coded by grade level and are built from S&amp;E Practices, </a:t>
            </a:r>
            <a:r>
              <a:rPr lang="en-US" baseline="0" dirty="0" err="1" smtClean="0"/>
              <a:t>DCIs</a:t>
            </a:r>
            <a:r>
              <a:rPr lang="en-US" baseline="0" dirty="0" smtClean="0"/>
              <a:t>, and Crosscutting Concepts, (for better or for worse).  </a:t>
            </a:r>
          </a:p>
          <a:p>
            <a:r>
              <a:rPr lang="en-US" baseline="0" dirty="0" smtClean="0"/>
              <a:t>These performance Expectations are expressed in great complexity and with connections to other standards and so forth.  You can distribute your (or someone else’s) one-page (two-sided) summary (“Next Gen Science Standards </a:t>
            </a:r>
            <a:r>
              <a:rPr lang="en-US" baseline="0" dirty="0" err="1" smtClean="0"/>
              <a:t>summary.docx</a:t>
            </a:r>
            <a:r>
              <a:rPr lang="en-US" baseline="0" dirty="0" smtClean="0"/>
              <a:t>”) and then remind them that they have access to state-supplied resources such as the link to the video that tries to explain the structure of the standards’ performance expectations.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985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Here is a reasonable way to search for (unreasonably complex) standards:</a:t>
            </a:r>
          </a:p>
          <a:p>
            <a:r>
              <a:rPr lang="en-US" baseline="0" dirty="0" smtClean="0"/>
              <a:t>Start at http://</a:t>
            </a:r>
            <a:r>
              <a:rPr lang="en-US" baseline="0" dirty="0" err="1" smtClean="0"/>
              <a:t>www.nextgenscience.org</a:t>
            </a:r>
            <a:r>
              <a:rPr lang="en-US" baseline="0" dirty="0" smtClean="0"/>
              <a:t>/ and use the search mechanisms to search for, “weather” as a keyword and Middle School as a grade band.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83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843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6366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60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587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520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3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charset="0"/>
                <a:ea typeface="ＭＳ Ｐゴシック" charset="-128"/>
              </a:rPr>
              <a:t>We bought a property about 10 years ago with a half built cabin.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do work there.  Sometimes.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also sit on the beach there.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was thus seated, watching the tide go out when …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wow… it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really going out!  We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re getting more land by the minute.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How much more?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got a stick and stuck it in the water as you can see.  I made a mark at the water line.  I retrieved it ten minutes later and it looked like about 10 cm.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NOW CLICK through the sequence of calculations and wonderments.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Cool!  For me, that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a good time.  (I was lucky to get married.)  But is it science?  </a:t>
            </a:r>
            <a:endParaRPr lang="en-US" altLang="en-US">
              <a:latin typeface="Times" charset="0"/>
              <a:ea typeface="ＭＳ Ｐゴシック" charset="-128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0E92A607-3670-494B-90F8-1B653C424256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114267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33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216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page 15-17 of this book (“Where Puddles Go”) , “We are all scientists,” to help support a more comprehensive</a:t>
            </a:r>
            <a:r>
              <a:rPr lang="en-US" baseline="0" dirty="0" smtClean="0"/>
              <a:t> and inclusive understanding of the nature of science. 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242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solidFill>
            <a:srgbClr val="FFFFFF"/>
          </a:solidFill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3378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876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0845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2690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90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56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208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573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4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Times" charset="0"/>
                <a:ea typeface="ＭＳ Ｐゴシック" charset="-128"/>
              </a:rPr>
              <a:t>Read through this definitional statement</a:t>
            </a:r>
          </a:p>
          <a:p>
            <a:r>
              <a:rPr lang="en-US" altLang="en-US" dirty="0">
                <a:latin typeface="Times" charset="0"/>
                <a:ea typeface="ＭＳ Ｐゴシック" charset="-128"/>
              </a:rPr>
              <a:t>Then CLICK to go to the next slide that will emphasize the active </a:t>
            </a:r>
            <a:r>
              <a:rPr lang="en-US" altLang="en-US" dirty="0" smtClean="0">
                <a:latin typeface="Times" charset="0"/>
                <a:ea typeface="ＭＳ Ｐゴシック" charset="-128"/>
              </a:rPr>
              <a:t>data-gathering, problem-solving </a:t>
            </a:r>
            <a:r>
              <a:rPr lang="en-US" altLang="en-US" dirty="0">
                <a:latin typeface="Times" charset="0"/>
                <a:ea typeface="ＭＳ Ｐゴシック" charset="-128"/>
              </a:rPr>
              <a:t>part of science.  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FF4E1ABB-8416-3549-BF16-162C5E7105E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84570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Calibri" charset="0"/>
                <a:ea typeface="ＭＳ Ｐゴシック" charset="-128"/>
              </a:rPr>
              <a:t>It is a body of knowledge, sure, and they need to be put in touch with that.  But it’s also and in my mind more interestingly “</a:t>
            </a:r>
            <a:r>
              <a:rPr lang="en-US" altLang="ja-JP" u="sng" dirty="0">
                <a:latin typeface="Calibri" charset="0"/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latin typeface="Calibri" charset="0"/>
                <a:ea typeface="ＭＳ Ｐゴシック" charset="-128"/>
              </a:rPr>
              <a:t>that continually extends, refines and revises knowledge.</a:t>
            </a:r>
            <a:r>
              <a:rPr lang="en-US" altLang="en-US" dirty="0">
                <a:latin typeface="Calibri" charset="0"/>
                <a:ea typeface="ＭＳ Ｐゴシック" charset="-128"/>
              </a:rPr>
              <a:t>”</a:t>
            </a:r>
            <a:r>
              <a:rPr lang="en-US" altLang="ja-JP" dirty="0">
                <a:latin typeface="Calibri" charset="0"/>
                <a:ea typeface="ＭＳ Ｐゴシック" charset="-128"/>
              </a:rPr>
              <a:t>   </a:t>
            </a:r>
            <a:r>
              <a:rPr lang="en-US" altLang="ja-JP" dirty="0" smtClean="0">
                <a:latin typeface="Calibri" charset="0"/>
                <a:ea typeface="ＭＳ Ｐゴシック" charset="-128"/>
              </a:rPr>
              <a:t>OK, </a:t>
            </a:r>
            <a:r>
              <a:rPr lang="en-US" altLang="ja-JP" dirty="0">
                <a:latin typeface="Calibri" charset="0"/>
                <a:ea typeface="ＭＳ Ｐゴシック" charset="-128"/>
              </a:rPr>
              <a:t>your middle </a:t>
            </a:r>
            <a:r>
              <a:rPr lang="en-US" altLang="ja-JP" dirty="0" err="1">
                <a:latin typeface="Calibri" charset="0"/>
                <a:ea typeface="ＭＳ Ｐゴシック" charset="-128"/>
              </a:rPr>
              <a:t>schoolers</a:t>
            </a:r>
            <a:r>
              <a:rPr lang="en-US" altLang="ja-JP" dirty="0">
                <a:latin typeface="Calibri" charset="0"/>
                <a:ea typeface="ＭＳ Ｐゴシック" charset="-128"/>
              </a:rPr>
              <a:t> are not likely to extend or revise much of existing science but they can engage in their own evidence-based and theory building activities.  They can do that!  </a:t>
            </a:r>
          </a:p>
          <a:p>
            <a:r>
              <a:rPr lang="en-US" altLang="en-US" dirty="0">
                <a:latin typeface="Calibri" charset="0"/>
                <a:ea typeface="ＭＳ Ｐゴシック" charset="-128"/>
              </a:rPr>
              <a:t>And when they do, research tells us that they are more likely remember and to transfer to new settings.  (See Chapter 3 “Learning and Transfer” in the </a:t>
            </a:r>
            <a:r>
              <a:rPr lang="en-US" altLang="en-US" dirty="0" err="1">
                <a:latin typeface="Calibri" charset="0"/>
                <a:ea typeface="ＭＳ Ｐゴシック" charset="-128"/>
              </a:rPr>
              <a:t>NRC’s</a:t>
            </a:r>
            <a:r>
              <a:rPr lang="en-US" altLang="en-US" dirty="0">
                <a:latin typeface="Calibri" charset="0"/>
                <a:ea typeface="ＭＳ Ｐゴシック" charset="-128"/>
              </a:rPr>
              <a:t> (2000) book, “How People Learn.”)  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54A0FA23-1772-1346-BFFE-B64F2E6065F5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92660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looked at this sequence in the very recent session on assessment (and they should</a:t>
            </a:r>
            <a:r>
              <a:rPr lang="en-US" baseline="0" dirty="0" smtClean="0"/>
              <a:t> have seen it in Block I so I am using it as a framework here for our thinking about planning for and teaching science with the Next Generation Science standards in mind (It’s FA ‘16 right now).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832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950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08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33F9-A73B-9C42-8A7F-BA64E4F12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31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64C23-241D-2C48-BC1E-CF4C27D21C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4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2D980-B687-D04C-9F95-F63BFDDF27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5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2CECF-75C8-5C44-B735-7AD62FD8B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90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3FF1-EE91-CD4F-8D77-ED34EC4B3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37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688E-2463-BE46-AA5E-30619276DE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93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34F6F-AEB8-CD4A-83B2-2A7B5C194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96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A1A76-8FBD-D744-BDD4-96939A1A4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64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9F016-89D0-9446-B6D6-76F4F9DA0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BBF4F-040D-7A4C-B238-1E4E5BA8F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22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74B78-3A4B-3940-BCE9-8FD161910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63DF-3BC9-7845-9911-D6D800E9A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18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FA4C94-0DBB-5742-AA2D-E33203BB3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k12.wa.us/" TargetMode="External"/><Relationship Id="rId5" Type="http://schemas.openxmlformats.org/officeDocument/2006/relationships/hyperlink" Target="http://www.k12.wa.us/Science/NGSS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nextgenscience.org/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4.bin"/><Relationship Id="rId5" Type="http://schemas.openxmlformats.org/officeDocument/2006/relationships/oleObject" Target="../embeddings/Microsoft_Word_97_-_2004_Document4.doc"/><Relationship Id="rId6" Type="http://schemas.openxmlformats.org/officeDocument/2006/relationships/image" Target="../media/image7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oleObject5.bin"/><Relationship Id="rId5" Type="http://schemas.openxmlformats.org/officeDocument/2006/relationships/oleObject" Target="../embeddings/Microsoft_Word_97_-_2004_Document5.doc"/><Relationship Id="rId6" Type="http://schemas.openxmlformats.org/officeDocument/2006/relationships/image" Target="../media/image7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23.e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24.emf"/><Relationship Id="rId8" Type="http://schemas.openxmlformats.org/officeDocument/2006/relationships/image" Target="../media/image2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hyperlink" Target="http://www-k12.atmos.washington.edu/k12/grayskies/nw_weather.html" TargetMode="External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Microsoft_Word_97_-_2004_Document1.doc"/><Relationship Id="rId6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Microsoft_Word_97_-_2004_Document2.doc"/><Relationship Id="rId6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3.bin"/><Relationship Id="rId5" Type="http://schemas.openxmlformats.org/officeDocument/2006/relationships/oleObject" Target="../embeddings/Microsoft_Word_97_-_2004_Document3.doc"/><Relationship Id="rId6" Type="http://schemas.openxmlformats.org/officeDocument/2006/relationships/image" Target="../media/image7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265113"/>
            <a:ext cx="9045575" cy="1143000"/>
          </a:xfrm>
          <a:noFill/>
        </p:spPr>
        <p:txBody>
          <a:bodyPr lIns="90487" tIns="44450" rIns="90487" bIns="44450"/>
          <a:lstStyle/>
          <a:p>
            <a:r>
              <a:rPr lang="en-US" altLang="en-US" sz="4000">
                <a:ea typeface="ＭＳ Ｐゴシック" charset="-128"/>
              </a:rPr>
              <a:t>Why does that coffee cup thing happen?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191000" y="2971800"/>
            <a:ext cx="32004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pic>
        <p:nvPicPr>
          <p:cNvPr id="1638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95400"/>
            <a:ext cx="35941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2209800"/>
            <a:ext cx="3663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 Expectations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734379"/>
            <a:ext cx="874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S &amp; E Practices</a:t>
            </a:r>
            <a:r>
              <a:rPr lang="en-US" dirty="0" smtClean="0"/>
              <a:t>      </a:t>
            </a:r>
            <a:r>
              <a:rPr lang="en-US" u="sng" dirty="0" smtClean="0"/>
              <a:t>Disciplinary Core Ideas</a:t>
            </a:r>
            <a:r>
              <a:rPr lang="en-US" dirty="0" smtClean="0"/>
              <a:t>      </a:t>
            </a:r>
            <a:r>
              <a:rPr lang="en-US" u="sng" dirty="0" smtClean="0"/>
              <a:t>Crosscutting Concepts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3581400"/>
            <a:ext cx="3202169" cy="461665"/>
          </a:xfrm>
          <a:prstGeom prst="rect">
            <a:avLst/>
          </a:prstGeom>
          <a:effectLst>
            <a:innerShdw blurRad="63500" dist="50800">
              <a:srgbClr val="000000">
                <a:alpha val="50000"/>
              </a:srgb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Consider the handout …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798502" cy="1938992"/>
          </a:xfrm>
          <a:prstGeom prst="rect">
            <a:avLst/>
          </a:prstGeom>
          <a:ln/>
          <a:effectLst>
            <a:outerShdw blurRad="50800" dist="38100" dir="5400000">
              <a:srgbClr val="000000">
                <a:alpha val="43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And this: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http://www.k12.wa.us/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en-US" dirty="0" smtClean="0">
                <a:solidFill>
                  <a:schemeClr val="bg1"/>
                </a:solidFill>
              </a:rPr>
              <a:t>click “Learning and Teaching”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click “Science”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	click  “Learning Standards”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then click “</a:t>
            </a:r>
            <a:r>
              <a:rPr lang="en-US" dirty="0" smtClean="0">
                <a:hlinkClick r:id="rId5"/>
              </a:rPr>
              <a:t>Washington State 2013 K-12 Science Learning Standards</a:t>
            </a:r>
            <a:r>
              <a:rPr lang="en-US" dirty="0" smtClean="0"/>
              <a:t>”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81600" y="609600"/>
            <a:ext cx="2535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Finding Next Gen </a:t>
            </a:r>
          </a:p>
          <a:p>
            <a:r>
              <a:rPr lang="en-US" b="1" dirty="0" smtClean="0"/>
              <a:t>Science standards</a:t>
            </a:r>
            <a:endParaRPr lang="en-US" b="1" dirty="0"/>
          </a:p>
        </p:txBody>
      </p:sp>
      <p:pic>
        <p:nvPicPr>
          <p:cNvPr id="12" name="Picture 11" descr="Screen Shot 2016-09-25 at 1.02.19 PM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981200"/>
            <a:ext cx="6553200" cy="4232275"/>
          </a:xfrm>
          <a:prstGeom prst="rect">
            <a:avLst/>
          </a:prstGeom>
          <a:effectLst>
            <a:outerShdw blurRad="76200" dist="76200" dir="2700000" algn="tl" rotWithShape="0">
              <a:srgbClr val="000000">
                <a:alpha val="46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 rot="16200000">
            <a:off x="-1433633" y="4329235"/>
            <a:ext cx="4090934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http://www.nextgenscience.org/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6324600"/>
            <a:ext cx="8188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e.g., Keyword: “weather,”     Grade Level: “Middle School (6-8)”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 dirty="0">
                <a:ea typeface="ＭＳ Ｐゴシック" charset="-128"/>
              </a:rPr>
              <a:t>What does the target mean </a:t>
            </a:r>
            <a:br>
              <a:rPr lang="en-US" altLang="en-US" sz="4000" dirty="0">
                <a:ea typeface="ＭＳ Ｐゴシック" charset="-128"/>
              </a:rPr>
            </a:br>
            <a:r>
              <a:rPr lang="en-US" altLang="en-US" sz="4000" i="1" dirty="0">
                <a:ea typeface="ＭＳ Ｐゴシック" charset="-128"/>
              </a:rPr>
              <a:t>to me</a:t>
            </a:r>
            <a:r>
              <a:rPr lang="en-US" altLang="en-US" sz="4000" dirty="0">
                <a:ea typeface="ＭＳ Ｐゴシック" charset="-128"/>
              </a:rPr>
              <a:t>?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733800"/>
            <a:ext cx="87630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</a:t>
            </a:r>
            <a:r>
              <a:rPr lang="en-US" sz="2400" dirty="0" smtClean="0">
                <a:ea typeface="ＭＳ Ｐゴシック" charset="0"/>
                <a:cs typeface="ＭＳ Ｐゴシック" charset="0"/>
              </a:rPr>
              <a:t>to: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Develop their understanding of the concept of air pressure;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Understand how differences in air pressure underlie important everyday phenomena;  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Value science as a way of making sense of the world.  </a:t>
            </a:r>
            <a:endParaRPr lang="en-US" sz="20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81000"/>
            <a:ext cx="1079500" cy="97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sz="2000" dirty="0" smtClean="0"/>
              <a:t>Students who demonstrate understanding can: </a:t>
            </a:r>
          </a:p>
          <a:p>
            <a:r>
              <a:rPr lang="en-US" sz="2000" b="1" dirty="0" smtClean="0"/>
              <a:t>MS-ESS2-5</a:t>
            </a:r>
            <a:r>
              <a:rPr lang="en-US" sz="2000" dirty="0" smtClean="0"/>
              <a:t>. Collect data to provide evidence for how the motions and complex interactions of air masses results in changes in weather conditions</a:t>
            </a:r>
            <a:r>
              <a:rPr lang="en-US" sz="2000" dirty="0" smtClean="0">
                <a:solidFill>
                  <a:srgbClr val="FF0000"/>
                </a:solidFill>
              </a:rPr>
              <a:t>. [Clarification Statement: Emphasis is on how air masses flow from regions of high pressure to low pressure, causing weather (defined by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….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]</a:t>
            </a:r>
            <a:endParaRPr lang="en-US" altLang="en-US" sz="1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Develop Assessments</a:t>
            </a:r>
            <a:r>
              <a:rPr lang="en-US" dirty="0">
                <a:ea typeface="ＭＳ Ｐゴシック" charset="0"/>
                <a:cs typeface="ＭＳ Ｐゴシック" charset="0"/>
              </a:rPr>
              <a:t>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481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Document" r:id="rId5" imgW="2311111" imgH="2031746" progId="Word.Document.8">
                  <p:embed/>
                </p:oleObj>
              </mc:Choice>
              <mc:Fallback>
                <p:oleObj name="Document" r:id="rId5" imgW="2311111" imgH="2031746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Instructional Activities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6867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4" name="Document" r:id="rId5" imgW="2311111" imgH="2031746" progId="Word.Document.8">
                  <p:embed/>
                </p:oleObj>
              </mc:Choice>
              <mc:Fallback>
                <p:oleObj name="Document" r:id="rId5" imgW="2311111" imgH="2031746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instructional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dirty="0" smtClean="0"/>
              <a:t>the upside-down water glass;</a:t>
            </a:r>
          </a:p>
          <a:p>
            <a:r>
              <a:rPr lang="en-US" dirty="0" smtClean="0"/>
              <a:t>the plungers;</a:t>
            </a:r>
          </a:p>
          <a:p>
            <a:r>
              <a:rPr lang="en-US" dirty="0" smtClean="0"/>
              <a:t>the fabulous egg-sucking bottle and maybe, </a:t>
            </a:r>
          </a:p>
          <a:p>
            <a:r>
              <a:rPr lang="en-US" dirty="0" smtClean="0"/>
              <a:t>the can crusher!</a:t>
            </a:r>
          </a:p>
          <a:p>
            <a:r>
              <a:rPr lang="en-US" dirty="0" smtClean="0"/>
              <a:t>But first…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04719" y="478075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Screen Shot 2016-09-25 at 1.39.35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39668"/>
            <a:ext cx="8001000" cy="6489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219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We want people who are equipped and inclined to wonder. 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</p:spTree>
  </p:cSld>
  <p:clrMapOvr>
    <a:masterClrMapping/>
  </p:clrMapOvr>
  <p:transition advClick="0" advTm="3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0"/>
            <a:ext cx="7772400" cy="3124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  We want people who </a:t>
            </a:r>
            <a:r>
              <a:rPr lang="en-US" altLang="en-US" i="1">
                <a:ea typeface="ＭＳ Ｐゴシック" charset="-128"/>
              </a:rPr>
              <a:t>can</a:t>
            </a:r>
            <a:r>
              <a:rPr lang="en-US" altLang="en-US">
                <a:ea typeface="ＭＳ Ｐゴシック" charset="-128"/>
              </a:rPr>
              <a:t> and </a:t>
            </a:r>
            <a:r>
              <a:rPr lang="en-US" altLang="en-US" i="1">
                <a:ea typeface="ＭＳ Ｐゴシック" charset="-128"/>
              </a:rPr>
              <a:t>will</a:t>
            </a:r>
            <a:r>
              <a:rPr lang="en-US" altLang="en-US">
                <a:ea typeface="ＭＳ Ｐゴシック" charset="-128"/>
              </a:rPr>
              <a:t> use mathematics and science effectively as tools in the construction of personal and shared meaning.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85800" y="19812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3200">
                <a:ea typeface="ＭＳ Ｐゴシック" charset="0"/>
                <a:cs typeface="ＭＳ Ｐゴシック" charset="0"/>
              </a:rPr>
              <a:t>We want people who are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equipped</a:t>
            </a:r>
            <a:r>
              <a:rPr lang="en-US" sz="3200">
                <a:ea typeface="ＭＳ Ｐゴシック" charset="0"/>
                <a:cs typeface="ＭＳ Ｐゴシック" charset="0"/>
              </a:rPr>
              <a:t> and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inclined</a:t>
            </a:r>
            <a:r>
              <a:rPr lang="en-US" sz="3200">
                <a:ea typeface="ＭＳ Ｐゴシック" charset="0"/>
                <a:cs typeface="ＭＳ Ｐゴシック" charset="0"/>
              </a:rPr>
              <a:t> to wonder.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dd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453" y="103909"/>
            <a:ext cx="5484091" cy="3658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6113" y="542925"/>
            <a:ext cx="35067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900"/>
              <a:t>10 cm in 10 minutes =&gt; 1 cm/min</a:t>
            </a:r>
          </a:p>
        </p:txBody>
      </p:sp>
      <p:sp>
        <p:nvSpPr>
          <p:cNvPr id="6" name="TextBox 5"/>
          <p:cNvSpPr txBox="1"/>
          <p:nvPr/>
        </p:nvSpPr>
        <p:spPr>
          <a:xfrm rot="20599136">
            <a:off x="5376052" y="1206685"/>
            <a:ext cx="144527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Wow!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9319" y="1560626"/>
            <a:ext cx="1748881" cy="40011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en-US" sz="2000" smtClean="0">
                <a:solidFill>
                  <a:srgbClr val="FFFFFF"/>
                </a:solidFill>
              </a:rPr>
              <a:t>… really??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5675" y="2505075"/>
            <a:ext cx="233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2 highs and 2 lows/day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=&gt; 6 hours between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Each high and low ….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14800" y="3960813"/>
            <a:ext cx="378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15 ft high and -1 ft low =&gt; 16 ft change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9000" y="4514850"/>
            <a:ext cx="223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16 ft is  ~5m = 500 cm</a:t>
            </a:r>
          </a:p>
        </p:txBody>
      </p:sp>
      <p:sp>
        <p:nvSpPr>
          <p:cNvPr id="20492" name="TextBox 10"/>
          <p:cNvSpPr txBox="1">
            <a:spLocks noChangeArrowheads="1"/>
          </p:cNvSpPr>
          <p:nvPr/>
        </p:nvSpPr>
        <p:spPr bwMode="auto">
          <a:xfrm>
            <a:off x="4929188" y="468788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97375" y="4811712"/>
            <a:ext cx="3482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and 6 hours is 6 </a:t>
            </a:r>
            <a:r>
              <a:rPr lang="en-US" altLang="en-US" sz="2400" dirty="0" err="1"/>
              <a:t>x</a:t>
            </a:r>
            <a:r>
              <a:rPr lang="en-US" altLang="en-US" sz="2400" dirty="0"/>
              <a:t> 60 = 360 minutes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66813" y="5299075"/>
            <a:ext cx="2211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So 500 cm/360 min …</a:t>
            </a:r>
          </a:p>
        </p:txBody>
      </p:sp>
      <p:sp>
        <p:nvSpPr>
          <p:cNvPr id="14" name="TextBox 13"/>
          <p:cNvSpPr txBox="1"/>
          <p:nvPr/>
        </p:nvSpPr>
        <p:spPr>
          <a:xfrm rot="656178">
            <a:off x="758841" y="1974057"/>
            <a:ext cx="2597728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= ~1.4 cm/minute!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9963" y="5530850"/>
            <a:ext cx="80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and ….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819" y="4243349"/>
            <a:ext cx="4075546" cy="2384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Straight Connector 19"/>
          <p:cNvCxnSpPr/>
          <p:nvPr/>
        </p:nvCxnSpPr>
        <p:spPr>
          <a:xfrm>
            <a:off x="6324600" y="5029200"/>
            <a:ext cx="14478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0574">
            <a:off x="896379" y="3432255"/>
            <a:ext cx="1857607" cy="1303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8613" y="2374900"/>
            <a:ext cx="3048000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"/>
            <a:ext cx="28448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GOBSTOPPERS!</a:t>
            </a:r>
          </a:p>
        </p:txBody>
      </p:sp>
      <p:pic>
        <p:nvPicPr>
          <p:cNvPr id="1741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467100"/>
            <a:ext cx="807402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51339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143000"/>
          </a:xfrm>
        </p:spPr>
        <p:txBody>
          <a:bodyPr/>
          <a:lstStyle/>
          <a:p>
            <a:r>
              <a:rPr lang="en-US" altLang="en-US" sz="3600">
                <a:ea typeface="ＭＳ Ｐゴシック" charset="-128"/>
              </a:rPr>
              <a:t>Washington State Science</a:t>
            </a:r>
            <a:br>
              <a:rPr lang="en-US" altLang="en-US" sz="3600">
                <a:ea typeface="ＭＳ Ｐゴシック" charset="-128"/>
              </a:rPr>
            </a:br>
            <a:r>
              <a:rPr lang="en-US" altLang="en-US" sz="3600"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/>
            </a:r>
            <a:br>
              <a:rPr lang="en-US" altLang="en-US">
                <a:ea typeface="ＭＳ Ｐゴシック" charset="-128"/>
              </a:rPr>
            </a:br>
            <a:r>
              <a:rPr lang="en-US" altLang="en-US" sz="3200">
                <a:ea typeface="ＭＳ Ｐゴシック" charset="-128"/>
              </a:rPr>
              <a:t>Essential Academic Learning Requirements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09800"/>
            <a:ext cx="7772400" cy="4495800"/>
          </a:xfrm>
        </p:spPr>
        <p:txBody>
          <a:bodyPr/>
          <a:lstStyle/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Systems</a:t>
            </a:r>
            <a:r>
              <a:rPr lang="en-US" altLang="en-US" sz="2400">
                <a:ea typeface="ＭＳ Ｐゴシック" charset="-128"/>
              </a:rPr>
              <a:t>: Fun</a:t>
            </a:r>
            <a:r>
              <a:rPr lang="en-US" altLang="en-US" sz="2000">
                <a:ea typeface="ＭＳ Ｐゴシック" charset="-128"/>
              </a:rPr>
              <a:t>damental concepts about systems and the ability to apply systems thinking to gain further insights into science and tech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Inquiry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Essential knowledge about scientific inquiry and the nature of science, as well as the ability to plan and conduct scientific investigations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Application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apply science and technology to solve real-world problems as well as interrelationships among science, technology and society. </a:t>
            </a: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Life, Physical, Earth and Space Science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Nine Big Ideas that all students should understand in the three domains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458200" cy="1447800"/>
          </a:xfrm>
        </p:spPr>
        <p:txBody>
          <a:bodyPr/>
          <a:lstStyle/>
          <a:p>
            <a:pPr algn="l"/>
            <a:r>
              <a:rPr lang="en-US" altLang="en-US">
                <a:ea typeface="ＭＳ Ｐゴシック" charset="-128"/>
              </a:rPr>
              <a:t>Inquiry in the </a:t>
            </a:r>
            <a:br>
              <a:rPr lang="en-US" altLang="en-US">
                <a:ea typeface="ＭＳ Ｐゴシック" charset="-128"/>
              </a:rPr>
            </a:br>
            <a:r>
              <a:rPr lang="en-US" altLang="en-US">
                <a:ea typeface="ＭＳ Ｐゴシック" charset="-128"/>
              </a:rPr>
              <a:t>science standards </a:t>
            </a:r>
          </a:p>
        </p:txBody>
      </p:sp>
      <p:pic>
        <p:nvPicPr>
          <p:cNvPr id="32771" name="Content Placeholder 5" descr="Picture 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89" b="-17889"/>
          <a:stretch>
            <a:fillRect/>
          </a:stretch>
        </p:blipFill>
        <p:spPr>
          <a:xfrm>
            <a:off x="-33338" y="1600200"/>
            <a:ext cx="9210676" cy="4876800"/>
          </a:xfrm>
        </p:spPr>
      </p:pic>
      <p:sp>
        <p:nvSpPr>
          <p:cNvPr id="7" name="Rectangle 6"/>
          <p:cNvSpPr/>
          <p:nvPr/>
        </p:nvSpPr>
        <p:spPr bwMode="auto">
          <a:xfrm>
            <a:off x="381000" y="4267200"/>
            <a:ext cx="8305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609600"/>
            <a:ext cx="1752600" cy="685800"/>
          </a:xfrm>
          <a:prstGeom prst="rect">
            <a:avLst/>
          </a:prstGeom>
          <a:solidFill>
            <a:srgbClr val="FF00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53000" y="3352800"/>
            <a:ext cx="1295400" cy="22860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>
                <a:ea typeface="ＭＳ Ｐゴシック" charset="-128"/>
              </a:rPr>
              <a:t>What does the target mean </a:t>
            </a:r>
            <a:br>
              <a:rPr lang="en-US" altLang="en-US" sz="4000">
                <a:ea typeface="ＭＳ Ｐゴシック" charset="-128"/>
              </a:rPr>
            </a:br>
            <a:r>
              <a:rPr lang="en-US" altLang="en-US" sz="4000" u="sng">
                <a:ea typeface="ＭＳ Ｐゴシック" charset="-128"/>
              </a:rPr>
              <a:t>to me</a:t>
            </a:r>
            <a:r>
              <a:rPr lang="en-US" altLang="en-US" sz="4000">
                <a:ea typeface="ＭＳ Ｐゴシック" charset="-128"/>
              </a:rPr>
              <a:t>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343400"/>
            <a:ext cx="8763000" cy="2209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429000"/>
            <a:ext cx="1003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INQA Scientific inquiry involves asking and answering questions and comparing the answers with what scientists already know about the world.</a:t>
            </a:r>
            <a:endParaRPr lang="en-US" altLang="en-US" sz="2000" i="1" dirty="0" smtClean="0"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INQB Different kinds of questions suggest different kinds of scientific investigations.  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INQC  </a:t>
            </a:r>
            <a:r>
              <a:rPr lang="en-US" altLang="en-US" sz="2000" dirty="0" smtClean="0">
                <a:solidFill>
                  <a:srgbClr val="262699"/>
                </a:solidFill>
              </a:rPr>
              <a:t>Collecting, analyzing, and displaying data are essential aspects of all investigations</a:t>
            </a: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….</a:t>
            </a:r>
            <a:r>
              <a:rPr lang="en-US" altLang="en-US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>
                <a:latin typeface="Calibri" charset="0"/>
                <a:ea typeface="ＭＳ Ｐゴシック" charset="-128"/>
              </a:rPr>
              <a:t>How does a Grow Beast grow?</a:t>
            </a:r>
          </a:p>
        </p:txBody>
      </p:sp>
      <p:pic>
        <p:nvPicPr>
          <p:cNvPr id="5" name="Content Placeholder 7" descr="GrowDin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62400" y="1524000"/>
            <a:ext cx="3276599" cy="3276599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114300" dir="708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533400" y="1676400"/>
            <a:ext cx="2438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Here is a context for a possible performance assessment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4648200"/>
            <a:ext cx="8763000" cy="2209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>
              <a:lnSpc>
                <a:spcPct val="90000"/>
              </a:lnSpc>
              <a:buFontTx/>
              <a:buNone/>
              <a:defRPr/>
            </a:pPr>
            <a:endParaRPr lang="en-US" sz="2400" b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 smtClean="0">
              <a:solidFill>
                <a:schemeClr val="bg1">
                  <a:lumMod val="50000"/>
                </a:schemeClr>
              </a:solidFill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The Floating Candle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19400" y="1219200"/>
            <a:ext cx="5486400" cy="3581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>
                <a:ea typeface="ＭＳ Ｐゴシック" charset="-128"/>
              </a:rPr>
              <a:t>I wonder:</a:t>
            </a:r>
          </a:p>
          <a:p>
            <a:r>
              <a:rPr lang="en-US" altLang="en-US" sz="2400">
                <a:ea typeface="ＭＳ Ｐゴシック" charset="-128"/>
              </a:rPr>
              <a:t>How much remains above water?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976313" y="1828800"/>
            <a:ext cx="1393825" cy="4187825"/>
            <a:chOff x="615" y="1152"/>
            <a:chExt cx="878" cy="2638"/>
          </a:xfrm>
        </p:grpSpPr>
        <p:sp>
          <p:nvSpPr>
            <p:cNvPr id="37900" name="Arc 5"/>
            <p:cNvSpPr>
              <a:spLocks/>
            </p:cNvSpPr>
            <p:nvPr/>
          </p:nvSpPr>
          <p:spPr bwMode="auto">
            <a:xfrm>
              <a:off x="1054" y="1698"/>
              <a:ext cx="439" cy="1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1" name="Arc 6"/>
            <p:cNvSpPr>
              <a:spLocks/>
            </p:cNvSpPr>
            <p:nvPr/>
          </p:nvSpPr>
          <p:spPr bwMode="auto">
            <a:xfrm>
              <a:off x="1047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2" name="Arc 7"/>
            <p:cNvSpPr>
              <a:spLocks/>
            </p:cNvSpPr>
            <p:nvPr/>
          </p:nvSpPr>
          <p:spPr bwMode="auto">
            <a:xfrm>
              <a:off x="1385" y="1522"/>
              <a:ext cx="108" cy="426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600"/>
                <a:gd name="T11" fmla="*/ 21599 w 2159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600" fill="none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</a:path>
                <a:path w="21599" h="21600" stroke="0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3" name="Arc 8"/>
            <p:cNvSpPr>
              <a:spLocks/>
            </p:cNvSpPr>
            <p:nvPr/>
          </p:nvSpPr>
          <p:spPr bwMode="auto">
            <a:xfrm>
              <a:off x="616" y="1523"/>
              <a:ext cx="101" cy="418"/>
            </a:xfrm>
            <a:custGeom>
              <a:avLst/>
              <a:gdLst>
                <a:gd name="T0" fmla="*/ 0 w 21599"/>
                <a:gd name="T1" fmla="*/ 0 h 21598"/>
                <a:gd name="T2" fmla="*/ 0 w 21599"/>
                <a:gd name="T3" fmla="*/ 0 h 21598"/>
                <a:gd name="T4" fmla="*/ 0 w 21599"/>
                <a:gd name="T5" fmla="*/ 0 h 21598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598"/>
                <a:gd name="T11" fmla="*/ 21599 w 21599"/>
                <a:gd name="T12" fmla="*/ 21598 h 215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598" fill="none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</a:path>
                <a:path w="21599" h="21598" stroke="0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  <a:lnTo>
                    <a:pt x="21599" y="21598"/>
                  </a:lnTo>
                  <a:lnTo>
                    <a:pt x="-1" y="21546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Arc 9"/>
            <p:cNvSpPr>
              <a:spLocks/>
            </p:cNvSpPr>
            <p:nvPr/>
          </p:nvSpPr>
          <p:spPr bwMode="auto">
            <a:xfrm>
              <a:off x="878" y="1657"/>
              <a:ext cx="264" cy="291"/>
            </a:xfrm>
            <a:custGeom>
              <a:avLst/>
              <a:gdLst>
                <a:gd name="T0" fmla="*/ 0 w 21680"/>
                <a:gd name="T1" fmla="*/ 0 h 21600"/>
                <a:gd name="T2" fmla="*/ 0 w 21680"/>
                <a:gd name="T3" fmla="*/ 0 h 21600"/>
                <a:gd name="T4" fmla="*/ 0 w 2168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80"/>
                <a:gd name="T10" fmla="*/ 0 h 21600"/>
                <a:gd name="T11" fmla="*/ 21680 w 216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80" h="21600" fill="none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</a:path>
                <a:path w="21680" h="21600" stroke="0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  <a:lnTo>
                    <a:pt x="81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5" name="Freeform 10"/>
            <p:cNvSpPr>
              <a:spLocks/>
            </p:cNvSpPr>
            <p:nvPr/>
          </p:nvSpPr>
          <p:spPr bwMode="auto">
            <a:xfrm>
              <a:off x="615" y="1941"/>
              <a:ext cx="270" cy="297"/>
            </a:xfrm>
            <a:custGeom>
              <a:avLst/>
              <a:gdLst>
                <a:gd name="T0" fmla="*/ 270 w 270"/>
                <a:gd name="T1" fmla="*/ 297 h 297"/>
                <a:gd name="T2" fmla="*/ 230 w 270"/>
                <a:gd name="T3" fmla="*/ 297 h 297"/>
                <a:gd name="T4" fmla="*/ 189 w 270"/>
                <a:gd name="T5" fmla="*/ 283 h 297"/>
                <a:gd name="T6" fmla="*/ 149 w 270"/>
                <a:gd name="T7" fmla="*/ 270 h 297"/>
                <a:gd name="T8" fmla="*/ 122 w 270"/>
                <a:gd name="T9" fmla="*/ 243 h 297"/>
                <a:gd name="T10" fmla="*/ 95 w 270"/>
                <a:gd name="T11" fmla="*/ 216 h 297"/>
                <a:gd name="T12" fmla="*/ 68 w 270"/>
                <a:gd name="T13" fmla="*/ 189 h 297"/>
                <a:gd name="T14" fmla="*/ 41 w 270"/>
                <a:gd name="T15" fmla="*/ 162 h 297"/>
                <a:gd name="T16" fmla="*/ 27 w 270"/>
                <a:gd name="T17" fmla="*/ 135 h 297"/>
                <a:gd name="T18" fmla="*/ 14 w 270"/>
                <a:gd name="T19" fmla="*/ 94 h 297"/>
                <a:gd name="T20" fmla="*/ 0 w 270"/>
                <a:gd name="T21" fmla="*/ 54 h 297"/>
                <a:gd name="T22" fmla="*/ 0 w 270"/>
                <a:gd name="T23" fmla="*/ 13 h 297"/>
                <a:gd name="T24" fmla="*/ 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270" y="297"/>
                  </a:moveTo>
                  <a:lnTo>
                    <a:pt x="230" y="297"/>
                  </a:lnTo>
                  <a:lnTo>
                    <a:pt x="189" y="283"/>
                  </a:lnTo>
                  <a:lnTo>
                    <a:pt x="149" y="270"/>
                  </a:lnTo>
                  <a:lnTo>
                    <a:pt x="122" y="243"/>
                  </a:lnTo>
                  <a:lnTo>
                    <a:pt x="95" y="216"/>
                  </a:lnTo>
                  <a:lnTo>
                    <a:pt x="68" y="189"/>
                  </a:lnTo>
                  <a:lnTo>
                    <a:pt x="41" y="162"/>
                  </a:lnTo>
                  <a:lnTo>
                    <a:pt x="27" y="135"/>
                  </a:lnTo>
                  <a:lnTo>
                    <a:pt x="14" y="94"/>
                  </a:lnTo>
                  <a:lnTo>
                    <a:pt x="0" y="5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6" name="Freeform 11"/>
            <p:cNvSpPr>
              <a:spLocks/>
            </p:cNvSpPr>
            <p:nvPr/>
          </p:nvSpPr>
          <p:spPr bwMode="auto">
            <a:xfrm>
              <a:off x="1223" y="1941"/>
              <a:ext cx="270" cy="297"/>
            </a:xfrm>
            <a:custGeom>
              <a:avLst/>
              <a:gdLst>
                <a:gd name="T0" fmla="*/ 0 w 270"/>
                <a:gd name="T1" fmla="*/ 297 h 297"/>
                <a:gd name="T2" fmla="*/ 40 w 270"/>
                <a:gd name="T3" fmla="*/ 297 h 297"/>
                <a:gd name="T4" fmla="*/ 67 w 270"/>
                <a:gd name="T5" fmla="*/ 283 h 297"/>
                <a:gd name="T6" fmla="*/ 108 w 270"/>
                <a:gd name="T7" fmla="*/ 270 h 297"/>
                <a:gd name="T8" fmla="*/ 135 w 270"/>
                <a:gd name="T9" fmla="*/ 243 h 297"/>
                <a:gd name="T10" fmla="*/ 162 w 270"/>
                <a:gd name="T11" fmla="*/ 216 h 297"/>
                <a:gd name="T12" fmla="*/ 189 w 270"/>
                <a:gd name="T13" fmla="*/ 189 h 297"/>
                <a:gd name="T14" fmla="*/ 216 w 270"/>
                <a:gd name="T15" fmla="*/ 162 h 297"/>
                <a:gd name="T16" fmla="*/ 243 w 270"/>
                <a:gd name="T17" fmla="*/ 135 h 297"/>
                <a:gd name="T18" fmla="*/ 256 w 270"/>
                <a:gd name="T19" fmla="*/ 94 h 297"/>
                <a:gd name="T20" fmla="*/ 256 w 270"/>
                <a:gd name="T21" fmla="*/ 54 h 297"/>
                <a:gd name="T22" fmla="*/ 270 w 270"/>
                <a:gd name="T23" fmla="*/ 13 h 297"/>
                <a:gd name="T24" fmla="*/ 27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0" y="297"/>
                  </a:moveTo>
                  <a:lnTo>
                    <a:pt x="40" y="297"/>
                  </a:lnTo>
                  <a:lnTo>
                    <a:pt x="67" y="283"/>
                  </a:lnTo>
                  <a:lnTo>
                    <a:pt x="108" y="270"/>
                  </a:lnTo>
                  <a:lnTo>
                    <a:pt x="135" y="243"/>
                  </a:lnTo>
                  <a:lnTo>
                    <a:pt x="162" y="216"/>
                  </a:lnTo>
                  <a:lnTo>
                    <a:pt x="189" y="189"/>
                  </a:lnTo>
                  <a:lnTo>
                    <a:pt x="216" y="162"/>
                  </a:lnTo>
                  <a:lnTo>
                    <a:pt x="243" y="135"/>
                  </a:lnTo>
                  <a:lnTo>
                    <a:pt x="256" y="94"/>
                  </a:lnTo>
                  <a:lnTo>
                    <a:pt x="256" y="54"/>
                  </a:lnTo>
                  <a:lnTo>
                    <a:pt x="270" y="13"/>
                  </a:lnTo>
                  <a:lnTo>
                    <a:pt x="27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12"/>
            <p:cNvSpPr>
              <a:spLocks noChangeShapeType="1"/>
            </p:cNvSpPr>
            <p:nvPr/>
          </p:nvSpPr>
          <p:spPr bwMode="auto">
            <a:xfrm>
              <a:off x="872" y="2238"/>
              <a:ext cx="1" cy="140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13"/>
            <p:cNvSpPr>
              <a:spLocks noChangeShapeType="1"/>
            </p:cNvSpPr>
            <p:nvPr/>
          </p:nvSpPr>
          <p:spPr bwMode="auto">
            <a:xfrm>
              <a:off x="1209" y="2224"/>
              <a:ext cx="1" cy="141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Oval 14"/>
            <p:cNvSpPr>
              <a:spLocks noChangeArrowheads="1"/>
            </p:cNvSpPr>
            <p:nvPr/>
          </p:nvSpPr>
          <p:spPr bwMode="auto">
            <a:xfrm>
              <a:off x="642" y="3520"/>
              <a:ext cx="797" cy="270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0" name="Arc 15"/>
            <p:cNvSpPr>
              <a:spLocks/>
            </p:cNvSpPr>
            <p:nvPr/>
          </p:nvSpPr>
          <p:spPr bwMode="auto">
            <a:xfrm>
              <a:off x="1061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Freeform 16"/>
            <p:cNvSpPr>
              <a:spLocks/>
            </p:cNvSpPr>
            <p:nvPr/>
          </p:nvSpPr>
          <p:spPr bwMode="auto">
            <a:xfrm>
              <a:off x="629" y="1711"/>
              <a:ext cx="432" cy="95"/>
            </a:xfrm>
            <a:custGeom>
              <a:avLst/>
              <a:gdLst>
                <a:gd name="T0" fmla="*/ 432 w 432"/>
                <a:gd name="T1" fmla="*/ 0 h 95"/>
                <a:gd name="T2" fmla="*/ 391 w 432"/>
                <a:gd name="T3" fmla="*/ 0 h 95"/>
                <a:gd name="T4" fmla="*/ 351 w 432"/>
                <a:gd name="T5" fmla="*/ 0 h 95"/>
                <a:gd name="T6" fmla="*/ 324 w 432"/>
                <a:gd name="T7" fmla="*/ 14 h 95"/>
                <a:gd name="T8" fmla="*/ 283 w 432"/>
                <a:gd name="T9" fmla="*/ 14 h 95"/>
                <a:gd name="T10" fmla="*/ 256 w 432"/>
                <a:gd name="T11" fmla="*/ 14 h 95"/>
                <a:gd name="T12" fmla="*/ 216 w 432"/>
                <a:gd name="T13" fmla="*/ 14 h 95"/>
                <a:gd name="T14" fmla="*/ 189 w 432"/>
                <a:gd name="T15" fmla="*/ 27 h 95"/>
                <a:gd name="T16" fmla="*/ 148 w 432"/>
                <a:gd name="T17" fmla="*/ 27 h 95"/>
                <a:gd name="T18" fmla="*/ 121 w 432"/>
                <a:gd name="T19" fmla="*/ 27 h 95"/>
                <a:gd name="T20" fmla="*/ 94 w 432"/>
                <a:gd name="T21" fmla="*/ 41 h 95"/>
                <a:gd name="T22" fmla="*/ 81 w 432"/>
                <a:gd name="T23" fmla="*/ 41 h 95"/>
                <a:gd name="T24" fmla="*/ 54 w 432"/>
                <a:gd name="T25" fmla="*/ 54 h 95"/>
                <a:gd name="T26" fmla="*/ 40 w 432"/>
                <a:gd name="T27" fmla="*/ 68 h 95"/>
                <a:gd name="T28" fmla="*/ 27 w 432"/>
                <a:gd name="T29" fmla="*/ 68 h 95"/>
                <a:gd name="T30" fmla="*/ 13 w 432"/>
                <a:gd name="T31" fmla="*/ 81 h 95"/>
                <a:gd name="T32" fmla="*/ 0 w 432"/>
                <a:gd name="T33" fmla="*/ 81 h 95"/>
                <a:gd name="T34" fmla="*/ 0 w 432"/>
                <a:gd name="T35" fmla="*/ 95 h 95"/>
                <a:gd name="T36" fmla="*/ 0 w 432"/>
                <a:gd name="T37" fmla="*/ 95 h 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5"/>
                <a:gd name="T59" fmla="*/ 432 w 432"/>
                <a:gd name="T60" fmla="*/ 95 h 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5">
                  <a:moveTo>
                    <a:pt x="432" y="0"/>
                  </a:moveTo>
                  <a:lnTo>
                    <a:pt x="391" y="0"/>
                  </a:lnTo>
                  <a:lnTo>
                    <a:pt x="351" y="0"/>
                  </a:lnTo>
                  <a:lnTo>
                    <a:pt x="324" y="14"/>
                  </a:lnTo>
                  <a:lnTo>
                    <a:pt x="283" y="14"/>
                  </a:lnTo>
                  <a:lnTo>
                    <a:pt x="256" y="14"/>
                  </a:lnTo>
                  <a:lnTo>
                    <a:pt x="216" y="14"/>
                  </a:lnTo>
                  <a:lnTo>
                    <a:pt x="189" y="27"/>
                  </a:lnTo>
                  <a:lnTo>
                    <a:pt x="148" y="27"/>
                  </a:lnTo>
                  <a:lnTo>
                    <a:pt x="121" y="27"/>
                  </a:lnTo>
                  <a:lnTo>
                    <a:pt x="94" y="41"/>
                  </a:lnTo>
                  <a:lnTo>
                    <a:pt x="81" y="41"/>
                  </a:lnTo>
                  <a:lnTo>
                    <a:pt x="54" y="54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81"/>
                  </a:lnTo>
                  <a:lnTo>
                    <a:pt x="0" y="81"/>
                  </a:lnTo>
                  <a:lnTo>
                    <a:pt x="0" y="95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Rectangle 17"/>
            <p:cNvSpPr>
              <a:spLocks noChangeArrowheads="1"/>
            </p:cNvSpPr>
            <p:nvPr/>
          </p:nvSpPr>
          <p:spPr bwMode="auto">
            <a:xfrm>
              <a:off x="912" y="1536"/>
              <a:ext cx="270" cy="1849"/>
            </a:xfrm>
            <a:prstGeom prst="rect">
              <a:avLst/>
            </a:prstGeom>
            <a:solidFill>
              <a:srgbClr val="FF0000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3" name="Freeform 18"/>
            <p:cNvSpPr>
              <a:spLocks/>
            </p:cNvSpPr>
            <p:nvPr/>
          </p:nvSpPr>
          <p:spPr bwMode="auto">
            <a:xfrm>
              <a:off x="615" y="1806"/>
              <a:ext cx="432" cy="94"/>
            </a:xfrm>
            <a:custGeom>
              <a:avLst/>
              <a:gdLst>
                <a:gd name="T0" fmla="*/ 432 w 432"/>
                <a:gd name="T1" fmla="*/ 94 h 94"/>
                <a:gd name="T2" fmla="*/ 405 w 432"/>
                <a:gd name="T3" fmla="*/ 94 h 94"/>
                <a:gd name="T4" fmla="*/ 365 w 432"/>
                <a:gd name="T5" fmla="*/ 94 h 94"/>
                <a:gd name="T6" fmla="*/ 324 w 432"/>
                <a:gd name="T7" fmla="*/ 81 h 94"/>
                <a:gd name="T8" fmla="*/ 284 w 432"/>
                <a:gd name="T9" fmla="*/ 81 h 94"/>
                <a:gd name="T10" fmla="*/ 257 w 432"/>
                <a:gd name="T11" fmla="*/ 81 h 94"/>
                <a:gd name="T12" fmla="*/ 216 w 432"/>
                <a:gd name="T13" fmla="*/ 81 h 94"/>
                <a:gd name="T14" fmla="*/ 189 w 432"/>
                <a:gd name="T15" fmla="*/ 67 h 94"/>
                <a:gd name="T16" fmla="*/ 162 w 432"/>
                <a:gd name="T17" fmla="*/ 67 h 94"/>
                <a:gd name="T18" fmla="*/ 135 w 432"/>
                <a:gd name="T19" fmla="*/ 67 h 94"/>
                <a:gd name="T20" fmla="*/ 108 w 432"/>
                <a:gd name="T21" fmla="*/ 54 h 94"/>
                <a:gd name="T22" fmla="*/ 81 w 432"/>
                <a:gd name="T23" fmla="*/ 54 h 94"/>
                <a:gd name="T24" fmla="*/ 68 w 432"/>
                <a:gd name="T25" fmla="*/ 40 h 94"/>
                <a:gd name="T26" fmla="*/ 41 w 432"/>
                <a:gd name="T27" fmla="*/ 27 h 94"/>
                <a:gd name="T28" fmla="*/ 27 w 432"/>
                <a:gd name="T29" fmla="*/ 27 h 94"/>
                <a:gd name="T30" fmla="*/ 14 w 432"/>
                <a:gd name="T31" fmla="*/ 13 h 94"/>
                <a:gd name="T32" fmla="*/ 14 w 432"/>
                <a:gd name="T33" fmla="*/ 13 h 94"/>
                <a:gd name="T34" fmla="*/ 0 w 432"/>
                <a:gd name="T35" fmla="*/ 0 h 94"/>
                <a:gd name="T36" fmla="*/ 0 w 432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4"/>
                <a:gd name="T59" fmla="*/ 432 w 432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4">
                  <a:moveTo>
                    <a:pt x="432" y="94"/>
                  </a:moveTo>
                  <a:lnTo>
                    <a:pt x="405" y="94"/>
                  </a:lnTo>
                  <a:lnTo>
                    <a:pt x="365" y="94"/>
                  </a:lnTo>
                  <a:lnTo>
                    <a:pt x="324" y="81"/>
                  </a:lnTo>
                  <a:lnTo>
                    <a:pt x="284" y="81"/>
                  </a:lnTo>
                  <a:lnTo>
                    <a:pt x="257" y="81"/>
                  </a:lnTo>
                  <a:lnTo>
                    <a:pt x="216" y="81"/>
                  </a:lnTo>
                  <a:lnTo>
                    <a:pt x="189" y="67"/>
                  </a:lnTo>
                  <a:lnTo>
                    <a:pt x="162" y="67"/>
                  </a:lnTo>
                  <a:lnTo>
                    <a:pt x="135" y="67"/>
                  </a:lnTo>
                  <a:lnTo>
                    <a:pt x="108" y="54"/>
                  </a:lnTo>
                  <a:lnTo>
                    <a:pt x="81" y="54"/>
                  </a:lnTo>
                  <a:lnTo>
                    <a:pt x="68" y="40"/>
                  </a:lnTo>
                  <a:lnTo>
                    <a:pt x="41" y="27"/>
                  </a:lnTo>
                  <a:lnTo>
                    <a:pt x="27" y="27"/>
                  </a:lnTo>
                  <a:lnTo>
                    <a:pt x="14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Freeform 19"/>
            <p:cNvSpPr>
              <a:spLocks/>
            </p:cNvSpPr>
            <p:nvPr/>
          </p:nvSpPr>
          <p:spPr bwMode="auto">
            <a:xfrm>
              <a:off x="1047" y="1806"/>
              <a:ext cx="446" cy="94"/>
            </a:xfrm>
            <a:custGeom>
              <a:avLst/>
              <a:gdLst>
                <a:gd name="T0" fmla="*/ 0 w 446"/>
                <a:gd name="T1" fmla="*/ 94 h 94"/>
                <a:gd name="T2" fmla="*/ 41 w 446"/>
                <a:gd name="T3" fmla="*/ 94 h 94"/>
                <a:gd name="T4" fmla="*/ 81 w 446"/>
                <a:gd name="T5" fmla="*/ 94 h 94"/>
                <a:gd name="T6" fmla="*/ 122 w 446"/>
                <a:gd name="T7" fmla="*/ 94 h 94"/>
                <a:gd name="T8" fmla="*/ 149 w 446"/>
                <a:gd name="T9" fmla="*/ 94 h 94"/>
                <a:gd name="T10" fmla="*/ 189 w 446"/>
                <a:gd name="T11" fmla="*/ 94 h 94"/>
                <a:gd name="T12" fmla="*/ 230 w 446"/>
                <a:gd name="T13" fmla="*/ 81 h 94"/>
                <a:gd name="T14" fmla="*/ 257 w 446"/>
                <a:gd name="T15" fmla="*/ 81 h 94"/>
                <a:gd name="T16" fmla="*/ 284 w 446"/>
                <a:gd name="T17" fmla="*/ 67 h 94"/>
                <a:gd name="T18" fmla="*/ 311 w 446"/>
                <a:gd name="T19" fmla="*/ 67 h 94"/>
                <a:gd name="T20" fmla="*/ 338 w 446"/>
                <a:gd name="T21" fmla="*/ 67 h 94"/>
                <a:gd name="T22" fmla="*/ 365 w 446"/>
                <a:gd name="T23" fmla="*/ 54 h 94"/>
                <a:gd name="T24" fmla="*/ 378 w 446"/>
                <a:gd name="T25" fmla="*/ 40 h 94"/>
                <a:gd name="T26" fmla="*/ 405 w 446"/>
                <a:gd name="T27" fmla="*/ 40 h 94"/>
                <a:gd name="T28" fmla="*/ 419 w 446"/>
                <a:gd name="T29" fmla="*/ 27 h 94"/>
                <a:gd name="T30" fmla="*/ 432 w 446"/>
                <a:gd name="T31" fmla="*/ 27 h 94"/>
                <a:gd name="T32" fmla="*/ 432 w 446"/>
                <a:gd name="T33" fmla="*/ 13 h 94"/>
                <a:gd name="T34" fmla="*/ 446 w 446"/>
                <a:gd name="T35" fmla="*/ 0 h 94"/>
                <a:gd name="T36" fmla="*/ 446 w 44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6"/>
                <a:gd name="T58" fmla="*/ 0 h 94"/>
                <a:gd name="T59" fmla="*/ 446 w 446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6" h="94">
                  <a:moveTo>
                    <a:pt x="0" y="94"/>
                  </a:moveTo>
                  <a:lnTo>
                    <a:pt x="41" y="94"/>
                  </a:lnTo>
                  <a:lnTo>
                    <a:pt x="81" y="94"/>
                  </a:lnTo>
                  <a:lnTo>
                    <a:pt x="122" y="94"/>
                  </a:lnTo>
                  <a:lnTo>
                    <a:pt x="149" y="94"/>
                  </a:lnTo>
                  <a:lnTo>
                    <a:pt x="189" y="94"/>
                  </a:lnTo>
                  <a:lnTo>
                    <a:pt x="230" y="81"/>
                  </a:lnTo>
                  <a:lnTo>
                    <a:pt x="257" y="81"/>
                  </a:lnTo>
                  <a:lnTo>
                    <a:pt x="284" y="67"/>
                  </a:lnTo>
                  <a:lnTo>
                    <a:pt x="311" y="67"/>
                  </a:lnTo>
                  <a:lnTo>
                    <a:pt x="338" y="67"/>
                  </a:lnTo>
                  <a:lnTo>
                    <a:pt x="365" y="54"/>
                  </a:lnTo>
                  <a:lnTo>
                    <a:pt x="378" y="40"/>
                  </a:lnTo>
                  <a:lnTo>
                    <a:pt x="405" y="40"/>
                  </a:lnTo>
                  <a:lnTo>
                    <a:pt x="419" y="27"/>
                  </a:lnTo>
                  <a:lnTo>
                    <a:pt x="432" y="27"/>
                  </a:lnTo>
                  <a:lnTo>
                    <a:pt x="432" y="13"/>
                  </a:lnTo>
                  <a:lnTo>
                    <a:pt x="446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Oval 20"/>
            <p:cNvSpPr>
              <a:spLocks noChangeArrowheads="1"/>
            </p:cNvSpPr>
            <p:nvPr/>
          </p:nvSpPr>
          <p:spPr bwMode="auto">
            <a:xfrm>
              <a:off x="710" y="1455"/>
              <a:ext cx="688" cy="189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6" name="Line 21"/>
            <p:cNvSpPr>
              <a:spLocks noChangeShapeType="1"/>
            </p:cNvSpPr>
            <p:nvPr/>
          </p:nvSpPr>
          <p:spPr bwMode="auto">
            <a:xfrm flipH="1" flipV="1">
              <a:off x="1034" y="1482"/>
              <a:ext cx="13" cy="5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AutoShape 22"/>
            <p:cNvSpPr>
              <a:spLocks noChangeArrowheads="1"/>
            </p:cNvSpPr>
            <p:nvPr/>
          </p:nvSpPr>
          <p:spPr bwMode="auto">
            <a:xfrm>
              <a:off x="960" y="1152"/>
              <a:ext cx="144" cy="432"/>
            </a:xfrm>
            <a:prstGeom prst="star4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37892" name="Oval 23"/>
          <p:cNvSpPr>
            <a:spLocks noChangeArrowheads="1"/>
          </p:cNvSpPr>
          <p:nvPr/>
        </p:nvSpPr>
        <p:spPr bwMode="auto">
          <a:xfrm>
            <a:off x="1371600" y="5791200"/>
            <a:ext cx="6096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5624" name="Object 2"/>
          <p:cNvGraphicFramePr>
            <a:graphicFrameLocks/>
          </p:cNvGraphicFramePr>
          <p:nvPr/>
        </p:nvGraphicFramePr>
        <p:xfrm>
          <a:off x="2362200" y="4114800"/>
          <a:ext cx="3043238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7" name="Worksheet" r:id="rId4" imgW="1638300" imgH="990600" progId="Excel.Sheet.8">
                  <p:embed/>
                </p:oleObj>
              </mc:Choice>
              <mc:Fallback>
                <p:oleObj name="Worksheet" r:id="rId4" imgW="1638300" imgH="990600" progId="Excel.Sheet.8">
                  <p:embed/>
                  <p:pic>
                    <p:nvPicPr>
                      <p:cNvPr id="0" name="Picture 3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14800"/>
                        <a:ext cx="3043238" cy="185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E1E300"/>
                          </a:gs>
                          <a:gs pos="50000">
                            <a:srgbClr val="FAFD00"/>
                          </a:gs>
                          <a:gs pos="100000">
                            <a:srgbClr val="E1E3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25" name="Object 3"/>
          <p:cNvGraphicFramePr>
            <a:graphicFrameLocks/>
          </p:cNvGraphicFramePr>
          <p:nvPr/>
        </p:nvGraphicFramePr>
        <p:xfrm>
          <a:off x="3810000" y="4135438"/>
          <a:ext cx="5029200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8" name="Chart" r:id="rId6" imgW="4978400" imgH="2654300" progId="Excel.Chart.8">
                  <p:embed followColorScheme="full"/>
                </p:oleObj>
              </mc:Choice>
              <mc:Fallback>
                <p:oleObj name="Chart" r:id="rId6" imgW="4978400" imgH="2654300" progId="Excel.Chart.8">
                  <p:embed followColorScheme="full"/>
                  <p:pic>
                    <p:nvPicPr>
                      <p:cNvPr id="0" name="Picture 3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135438"/>
                        <a:ext cx="5029200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2819400" y="2133600"/>
            <a:ext cx="5486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</a:t>
            </a:r>
            <a:r>
              <a:rPr lang="ja-JP" altLang="en-US" sz="2400"/>
              <a:t>’</a:t>
            </a:r>
            <a:r>
              <a:rPr lang="en-US" altLang="ja-JP" sz="2400"/>
              <a:t>s the relationship between these?</a:t>
            </a:r>
            <a:endParaRPr lang="en-US" altLang="en-US" sz="2400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819400" y="2590800"/>
            <a:ext cx="5943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percentage above change?  Why?</a:t>
            </a: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2819400" y="30480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temp of the water affect this? How?</a:t>
            </a: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2819400" y="35052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 if I use salt water?    Etc!</a:t>
            </a:r>
          </a:p>
        </p:txBody>
      </p:sp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0"/>
            <a:ext cx="6705600" cy="1681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OleChart spid="25625" grpId="0"/>
      <p:bldP spid="25626" grpId="0" autoUpdateAnimBg="0"/>
      <p:bldP spid="25627" grpId="0" autoUpdateAnimBg="0"/>
      <p:bldP spid="25628" grpId="0" autoUpdateAnimBg="0"/>
      <p:bldP spid="2562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Access to real-time data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600200"/>
            <a:ext cx="8153400" cy="1752600"/>
          </a:xfrm>
          <a:noFill/>
        </p:spPr>
        <p:txBody>
          <a:bodyPr lIns="90487" tIns="44450" rIns="90487" bIns="44450"/>
          <a:lstStyle/>
          <a:p>
            <a:pPr marL="342900" indent="-342900"/>
            <a:r>
              <a:rPr lang="en-US" altLang="en-US">
                <a:ea typeface="ＭＳ Ｐゴシック" charset="-128"/>
              </a:rPr>
              <a:t>using mathematics to model the weather</a:t>
            </a:r>
          </a:p>
        </p:txBody>
      </p:sp>
      <p:pic>
        <p:nvPicPr>
          <p:cNvPr id="38915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2222500"/>
            <a:ext cx="9017000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6604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75438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1905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Some Questions: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991600" cy="4114800"/>
          </a:xfrm>
          <a:noFill/>
        </p:spPr>
        <p:txBody>
          <a:bodyPr lIns="90487" tIns="44450" rIns="90487" bIns="44450"/>
          <a:lstStyle/>
          <a:p>
            <a:r>
              <a:rPr lang="en-US" altLang="en-US" sz="2000">
                <a:ea typeface="ＭＳ Ｐゴシック" charset="-128"/>
              </a:rPr>
              <a:t>What does the average curve look like?  Why?  </a:t>
            </a:r>
          </a:p>
          <a:p>
            <a:r>
              <a:rPr lang="en-US" altLang="en-US" sz="2000">
                <a:ea typeface="ＭＳ Ｐゴシック" charset="-128"/>
              </a:rPr>
              <a:t>Does the curve look different in different seasons?  </a:t>
            </a:r>
          </a:p>
          <a:p>
            <a:r>
              <a:rPr lang="en-US" altLang="en-US" sz="2000">
                <a:ea typeface="ＭＳ Ｐゴシック" charset="-128"/>
              </a:rPr>
              <a:t>How often do we need to sample during the day?  </a:t>
            </a:r>
          </a:p>
          <a:p>
            <a:r>
              <a:rPr lang="en-US" altLang="en-US" sz="2000">
                <a:ea typeface="ＭＳ Ｐゴシック" charset="-128"/>
              </a:rPr>
              <a:t>What's the typical warming rate at 6am?  </a:t>
            </a:r>
          </a:p>
          <a:p>
            <a:r>
              <a:rPr lang="en-US" altLang="en-US" sz="2000">
                <a:ea typeface="ＭＳ Ｐゴシック" charset="-128"/>
              </a:rPr>
              <a:t>What</a:t>
            </a:r>
            <a:r>
              <a:rPr lang="ja-JP" altLang="en-US" sz="2000">
                <a:ea typeface="ＭＳ Ｐゴシック" charset="-128"/>
              </a:rPr>
              <a:t>’</a:t>
            </a:r>
            <a:r>
              <a:rPr lang="en-US" altLang="ja-JP" sz="2000">
                <a:ea typeface="ＭＳ Ｐゴシック" charset="-128"/>
              </a:rPr>
              <a:t>s the range of temperatures observed at 6am? at noon? at 6pm?  Why is there greater variability in the afternoon?  Is it the same everywhere?</a:t>
            </a:r>
          </a:p>
          <a:p>
            <a:r>
              <a:rPr lang="en-US" altLang="en-US" sz="2000">
                <a:ea typeface="ＭＳ Ｐゴシック" charset="-128"/>
              </a:rPr>
              <a:t>How is the average daily temperature curve affected by prevailing wind direction? </a:t>
            </a:r>
          </a:p>
          <a:p>
            <a:r>
              <a:rPr lang="en-US" altLang="en-US" sz="2000">
                <a:ea typeface="ＭＳ Ｐゴシック" charset="-128"/>
              </a:rPr>
              <a:t>How is average daily high temperature correlated with length of daylight hours?</a:t>
            </a:r>
            <a:endParaRPr lang="en-US" altLang="en-US" sz="2000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Plastic Tubing!</a:t>
            </a:r>
          </a:p>
        </p:txBody>
      </p:sp>
      <p:pic>
        <p:nvPicPr>
          <p:cNvPr id="1945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Science Questions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do you see? (observe)</a:t>
            </a:r>
          </a:p>
          <a:p>
            <a:r>
              <a:rPr lang="en-US" altLang="en-US">
                <a:ea typeface="ＭＳ Ｐゴシック" charset="-128"/>
              </a:rPr>
              <a:t>What do you wonder? (reflect)</a:t>
            </a:r>
          </a:p>
          <a:p>
            <a:r>
              <a:rPr lang="en-US" altLang="en-US">
                <a:ea typeface="ＭＳ Ｐゴシック" charset="-128"/>
              </a:rPr>
              <a:t>What do you think? (infer)</a:t>
            </a:r>
          </a:p>
          <a:p>
            <a:r>
              <a:rPr lang="en-US" altLang="en-US">
                <a:ea typeface="ＭＳ Ｐゴシック" charset="-128"/>
              </a:rPr>
              <a:t>What do you want to do next?  (experiment)</a:t>
            </a:r>
          </a:p>
          <a:p>
            <a:endParaRPr lang="en-US" altLang="en-US">
              <a:ea typeface="ＭＳ Ｐゴシック" charset="-128"/>
            </a:endParaRP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3888"/>
            <a:ext cx="31416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530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Council</a:t>
            </a:r>
            <a:r>
              <a:rPr lang="ja-JP" altLang="en-US" dirty="0">
                <a:ea typeface="ＭＳ Ｐゴシック" charset="-128"/>
              </a:rPr>
              <a:t>’</a:t>
            </a:r>
            <a:r>
              <a:rPr lang="en-US" altLang="ja-JP" dirty="0" err="1">
                <a:ea typeface="ＭＳ Ｐゴシック" charset="-128"/>
              </a:rPr>
              <a:t>s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an </a:t>
            </a:r>
            <a:r>
              <a:rPr lang="en-US" altLang="ja-JP" dirty="0">
                <a:solidFill>
                  <a:srgbClr val="000000"/>
                </a:solidFill>
                <a:ea typeface="ＭＳ Ｐゴシック" charset="-128"/>
              </a:rPr>
              <a:t>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4578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Council</a:t>
            </a:r>
            <a:r>
              <a:rPr lang="ja-JP" altLang="en-US" dirty="0">
                <a:ea typeface="ＭＳ Ｐゴシック" charset="-128"/>
              </a:rPr>
              <a:t>’</a:t>
            </a:r>
            <a:r>
              <a:rPr lang="en-US" altLang="ja-JP" dirty="0" err="1">
                <a:ea typeface="ＭＳ Ｐゴシック" charset="-128"/>
              </a:rPr>
              <a:t>s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</a:t>
            </a:r>
            <a:r>
              <a:rPr lang="en-US" altLang="ja-JP" u="sng" dirty="0">
                <a:solidFill>
                  <a:srgbClr val="0000FF"/>
                </a:solidFill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1070" y="5127507"/>
            <a:ext cx="6974986" cy="1259006"/>
            <a:chOff x="249422" y="5127897"/>
            <a:chExt cx="6978339" cy="1258593"/>
          </a:xfrm>
        </p:grpSpPr>
        <p:sp>
          <p:nvSpPr>
            <p:cNvPr id="24581" name="TextBox 4"/>
            <p:cNvSpPr txBox="1">
              <a:spLocks noChangeArrowheads="1"/>
            </p:cNvSpPr>
            <p:nvPr/>
          </p:nvSpPr>
          <p:spPr bwMode="auto">
            <a:xfrm rot="20688102">
              <a:off x="249422" y="5127897"/>
              <a:ext cx="6978339" cy="46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/>
                <a:t>The Next Gen Science Standards are </a:t>
              </a:r>
              <a:r>
                <a:rPr lang="en-US" altLang="en-US" sz="2400" dirty="0" smtClean="0"/>
                <a:t>here(</a:t>
              </a:r>
              <a:r>
                <a:rPr lang="en-US" altLang="en-US" sz="2400" dirty="0" err="1" smtClean="0"/>
                <a:t>ish</a:t>
              </a:r>
              <a:r>
                <a:rPr lang="en-US" altLang="en-US" sz="2400" dirty="0" smtClean="0"/>
                <a:t>)! </a:t>
              </a:r>
              <a:r>
                <a:rPr lang="en-US" altLang="en-US" sz="1800" dirty="0"/>
                <a:t>(2016-17)</a:t>
              </a:r>
            </a:p>
          </p:txBody>
        </p:sp>
        <p:pic>
          <p:nvPicPr>
            <p:cNvPr id="24582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37078">
              <a:off x="3276600" y="5421290"/>
              <a:ext cx="2120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 </a:t>
            </a:r>
            <a:endParaRPr lang="en-US" dirty="0" smtClean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Select </a:t>
            </a:r>
            <a:r>
              <a:rPr lang="en-US" dirty="0">
                <a:ea typeface="ＭＳ Ｐゴシック" charset="0"/>
                <a:cs typeface="ＭＳ Ｐゴシック" charset="0"/>
              </a:rPr>
              <a:t>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7651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Document" r:id="rId5" imgW="2311111" imgH="2031746" progId="Word.Document.8">
                  <p:embed/>
                </p:oleObj>
              </mc:Choice>
              <mc:Fallback>
                <p:oleObj name="Document" r:id="rId5" imgW="2311111" imgH="2031746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Know Your Content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8675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Document" r:id="rId5" imgW="2311111" imgH="2031746" progId="Word.Document.8">
                  <p:embed/>
                </p:oleObj>
              </mc:Choice>
              <mc:Fallback>
                <p:oleObj name="Document" r:id="rId5" imgW="2311111" imgH="2031746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Learning Targets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969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Document" r:id="rId5" imgW="2311111" imgH="2031746" progId="Word.Document.8">
                  <p:embed/>
                </p:oleObj>
              </mc:Choice>
              <mc:Fallback>
                <p:oleObj name="Document" r:id="rId5" imgW="2311111" imgH="2031746" progId="Word.Document.8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HD:Original Items:Original Items:Applications:Microsoft Office 98:Templates:Blank Presentation</Template>
  <TotalTime>1067</TotalTime>
  <Words>1533</Words>
  <Application>Microsoft Macintosh PowerPoint</Application>
  <PresentationFormat>On-screen Show (4:3)</PresentationFormat>
  <Paragraphs>179</Paragraphs>
  <Slides>27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Calibri</vt:lpstr>
      <vt:lpstr>ＭＳ Ｐゴシック</vt:lpstr>
      <vt:lpstr>Times</vt:lpstr>
      <vt:lpstr>Blank Presentation</vt:lpstr>
      <vt:lpstr>Document</vt:lpstr>
      <vt:lpstr>Worksheet</vt:lpstr>
      <vt:lpstr>Chart</vt:lpstr>
      <vt:lpstr>Why does that coffee cup thing happen?</vt:lpstr>
      <vt:lpstr>GOBSTOPPERS!</vt:lpstr>
      <vt:lpstr>Plastic Tubing!</vt:lpstr>
      <vt:lpstr>Science Questions</vt:lpstr>
      <vt:lpstr>Science is…</vt:lpstr>
      <vt:lpstr>Science is…</vt:lpstr>
      <vt:lpstr>Long Range Planning</vt:lpstr>
      <vt:lpstr>Long Range Planning</vt:lpstr>
      <vt:lpstr>Long Range Planning</vt:lpstr>
      <vt:lpstr>PowerPoint Presentation</vt:lpstr>
      <vt:lpstr>PowerPoint Presentation</vt:lpstr>
      <vt:lpstr>What does the target mean  to me?</vt:lpstr>
      <vt:lpstr>Long Range Planning</vt:lpstr>
      <vt:lpstr>Long Range Planning</vt:lpstr>
      <vt:lpstr>Some instructional activities</vt:lpstr>
      <vt:lpstr>What do we want?</vt:lpstr>
      <vt:lpstr>What do we want?</vt:lpstr>
      <vt:lpstr>PowerPoint Presentation</vt:lpstr>
      <vt:lpstr>PowerPoint Presentation</vt:lpstr>
      <vt:lpstr>PowerPoint Presentation</vt:lpstr>
      <vt:lpstr>Washington State Science   Essential Academic Learning Requirements</vt:lpstr>
      <vt:lpstr>Inquiry in the  science standards </vt:lpstr>
      <vt:lpstr>What does the target mean  to me?</vt:lpstr>
      <vt:lpstr>How does a Grow Beast grow?</vt:lpstr>
      <vt:lpstr>The Floating Candle</vt:lpstr>
      <vt:lpstr>Access to real-time data</vt:lpstr>
      <vt:lpstr>Some Questions:</vt:lpstr>
    </vt:vector>
  </TitlesOfParts>
  <Company>Seattle University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“Cosmic Science!” students, teachers, scientists,  WALTA &amp; EALRS</dc:title>
  <dc:creator>Mark Roddy</dc:creator>
  <cp:lastModifiedBy>Microsoft Office User</cp:lastModifiedBy>
  <cp:revision>63</cp:revision>
  <cp:lastPrinted>2016-09-26T15:13:21Z</cp:lastPrinted>
  <dcterms:created xsi:type="dcterms:W3CDTF">2016-09-25T16:15:13Z</dcterms:created>
  <dcterms:modified xsi:type="dcterms:W3CDTF">2016-12-08T22:01:39Z</dcterms:modified>
</cp:coreProperties>
</file>